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1" r:id="rId4"/>
    <p:sldId id="260" r:id="rId5"/>
    <p:sldId id="258" r:id="rId6"/>
    <p:sldId id="262" r:id="rId7"/>
    <p:sldId id="264" r:id="rId8"/>
    <p:sldId id="265" r:id="rId9"/>
    <p:sldId id="266" r:id="rId10"/>
    <p:sldId id="267" r:id="rId1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90"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uk-UA"/>
              <a:t>Зразок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78712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877414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37642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220715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uk-UA"/>
              <a:t>Зразок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428897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1950188F-593C-4969-BC9E-BD18320ED5C3}" type="datetimeFigureOut">
              <a:rPr lang="uk-UA" smtClean="0"/>
              <a:t>16.10.2025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25183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uk-UA"/>
              <a:t>Зразок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Content Placeholder 3"/>
          <p:cNvSpPr>
            <a:spLocks noGrp="1"/>
          </p:cNvSpPr>
          <p:nvPr>
            <p:ph sz="half" idx="2"/>
          </p:nvPr>
        </p:nvSpPr>
        <p:spPr>
          <a:xfrm>
            <a:off x="629842" y="2505075"/>
            <a:ext cx="3868340"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Content Placeholder 5"/>
          <p:cNvSpPr>
            <a:spLocks noGrp="1"/>
          </p:cNvSpPr>
          <p:nvPr>
            <p:ph sz="quarter" idx="4"/>
          </p:nvPr>
        </p:nvSpPr>
        <p:spPr>
          <a:xfrm>
            <a:off x="4629150" y="2505075"/>
            <a:ext cx="3887391"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1950188F-593C-4969-BC9E-BD18320ED5C3}" type="datetimeFigureOut">
              <a:rPr lang="uk-UA" smtClean="0"/>
              <a:t>16.10.2025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820634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Date Placeholder 2"/>
          <p:cNvSpPr>
            <a:spLocks noGrp="1"/>
          </p:cNvSpPr>
          <p:nvPr>
            <p:ph type="dt" sz="half" idx="10"/>
          </p:nvPr>
        </p:nvSpPr>
        <p:spPr/>
        <p:txBody>
          <a:bodyPr/>
          <a:lstStyle/>
          <a:p>
            <a:fld id="{1950188F-593C-4969-BC9E-BD18320ED5C3}" type="datetimeFigureOut">
              <a:rPr lang="uk-UA" smtClean="0"/>
              <a:t>16.10.2025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48393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0188F-593C-4969-BC9E-BD18320ED5C3}" type="datetimeFigureOut">
              <a:rPr lang="uk-UA" smtClean="0"/>
              <a:t>16.10.2025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2546174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Зразок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1950188F-593C-4969-BC9E-BD18320ED5C3}" type="datetimeFigureOut">
              <a:rPr lang="uk-UA" smtClean="0"/>
              <a:t>16.10.2025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00925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Зразок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1950188F-593C-4969-BC9E-BD18320ED5C3}" type="datetimeFigureOut">
              <a:rPr lang="uk-UA" smtClean="0"/>
              <a:t>16.10.2025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73006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uk-UA"/>
              <a:t>Зразок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0188F-593C-4969-BC9E-BD18320ED5C3}" type="datetimeFigureOut">
              <a:rPr lang="uk-UA" smtClean="0"/>
              <a:t>16.10.2025</a:t>
            </a:fld>
            <a:endParaRPr lang="uk-U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A44F5-10CF-42CD-8E29-117CDF185DA4}" type="slidenum">
              <a:rPr lang="uk-UA" smtClean="0"/>
              <a:t>‹№›</a:t>
            </a:fld>
            <a:endParaRPr lang="uk-UA"/>
          </a:p>
        </p:txBody>
      </p:sp>
    </p:spTree>
    <p:extLst>
      <p:ext uri="{BB962C8B-B14F-4D97-AF65-F5344CB8AC3E}">
        <p14:creationId xmlns:p14="http://schemas.microsoft.com/office/powerpoint/2010/main" val="256698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0626" y="-1223677"/>
            <a:ext cx="13405251" cy="9564910"/>
          </a:xfrm>
          <a:prstGeom prst="rect">
            <a:avLst/>
          </a:prstGeom>
        </p:spPr>
      </p:pic>
      <p:sp>
        <p:nvSpPr>
          <p:cNvPr id="2" name="Заголовок 1"/>
          <p:cNvSpPr>
            <a:spLocks noGrp="1"/>
          </p:cNvSpPr>
          <p:nvPr>
            <p:ph type="ctrTitle"/>
          </p:nvPr>
        </p:nvSpPr>
        <p:spPr>
          <a:xfrm>
            <a:off x="-1" y="710011"/>
            <a:ext cx="9144000" cy="302749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chorCtr="0">
            <a:noAutofit/>
          </a:bodyPr>
          <a:lstStyle/>
          <a:p>
            <a:r>
              <a:rPr lang="en-US" sz="8800" b="1" dirty="0">
                <a:ln w="19050" cmpd="sng">
                  <a:solidFill>
                    <a:schemeClr val="tx1"/>
                  </a:solidFill>
                </a:ln>
                <a:solidFill>
                  <a:srgbClr val="FFFF00"/>
                </a:solidFill>
                <a:effectLst>
                  <a:outerShdw blurRad="50800" dist="38100" algn="l" rotWithShape="0">
                    <a:prstClr val="black">
                      <a:alpha val="40000"/>
                    </a:prstClr>
                  </a:outerShdw>
                </a:effectLst>
                <a:latin typeface="+mn-lt"/>
              </a:rPr>
              <a:t>The Ark Brought to the Temple</a:t>
            </a:r>
            <a:endParaRPr lang="uk-UA" sz="8800" dirty="0">
              <a:ln w="19050" cmpd="sng">
                <a:solidFill>
                  <a:schemeClr val="tx1"/>
                </a:solidFill>
              </a:ln>
              <a:solidFill>
                <a:srgbClr val="FFFF00"/>
              </a:solidFill>
              <a:effectLst>
                <a:outerShdw blurRad="50800" dist="38100" algn="l" rotWithShape="0">
                  <a:prstClr val="black">
                    <a:alpha val="40000"/>
                  </a:prstClr>
                </a:outerShdw>
              </a:effectLst>
              <a:latin typeface="+mn-lt"/>
            </a:endParaRPr>
          </a:p>
        </p:txBody>
      </p:sp>
      <p:sp>
        <p:nvSpPr>
          <p:cNvPr id="3" name="Підзаголовок 2"/>
          <p:cNvSpPr>
            <a:spLocks noGrp="1"/>
          </p:cNvSpPr>
          <p:nvPr>
            <p:ph type="subTitle" idx="1"/>
          </p:nvPr>
        </p:nvSpPr>
        <p:spPr>
          <a:xfrm>
            <a:off x="1142999" y="4268788"/>
            <a:ext cx="6858000" cy="165576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chorCtr="0">
            <a:normAutofit/>
          </a:bodyPr>
          <a:lstStyle/>
          <a:p>
            <a:r>
              <a:rPr lang="en-US" sz="5400" b="1" dirty="0">
                <a:ln w="19050">
                  <a:solidFill>
                    <a:schemeClr val="tx1"/>
                  </a:solidFill>
                </a:ln>
                <a:solidFill>
                  <a:srgbClr val="FFFF00"/>
                </a:solidFill>
                <a:effectLst>
                  <a:outerShdw blurRad="25400" dist="50800" sx="93000" sy="93000" algn="l" rotWithShape="0">
                    <a:prstClr val="black">
                      <a:alpha val="0"/>
                    </a:prstClr>
                  </a:outerShdw>
                </a:effectLst>
              </a:rPr>
              <a:t>1 Kings </a:t>
            </a:r>
            <a:r>
              <a:rPr lang="uk-UA" sz="5400" b="1" dirty="0">
                <a:ln w="19050">
                  <a:solidFill>
                    <a:schemeClr val="tx1"/>
                  </a:solidFill>
                </a:ln>
                <a:solidFill>
                  <a:srgbClr val="FFFF00"/>
                </a:solidFill>
                <a:effectLst>
                  <a:outerShdw blurRad="25400" dist="50800" sx="93000" sy="93000" algn="l" rotWithShape="0">
                    <a:prstClr val="black">
                      <a:alpha val="0"/>
                    </a:prstClr>
                  </a:outerShdw>
                </a:effectLst>
              </a:rPr>
              <a:t>8:22-30</a:t>
            </a:r>
            <a:endParaRPr lang="uk-UA" sz="5400" dirty="0">
              <a:ln w="19050">
                <a:solidFill>
                  <a:schemeClr val="tx1"/>
                </a:solidFill>
              </a:ln>
              <a:solidFill>
                <a:srgbClr val="FFFF00"/>
              </a:solidFill>
              <a:effectLst>
                <a:outerShdw blurRad="25400" dist="50800" sx="93000" sy="93000" algn="l" rotWithShape="0">
                  <a:prstClr val="black">
                    <a:alpha val="0"/>
                  </a:prstClr>
                </a:outerShdw>
              </a:effectLst>
            </a:endParaRPr>
          </a:p>
        </p:txBody>
      </p:sp>
    </p:spTree>
    <p:extLst>
      <p:ext uri="{BB962C8B-B14F-4D97-AF65-F5344CB8AC3E}">
        <p14:creationId xmlns:p14="http://schemas.microsoft.com/office/powerpoint/2010/main" val="179574731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0" y="354842"/>
            <a:ext cx="9144000" cy="5817358"/>
          </a:xfrm>
        </p:spPr>
        <p:txBody>
          <a:bodyPr>
            <a:noAutofit/>
          </a:bodyPr>
          <a:lstStyle/>
          <a:p>
            <a:r>
              <a:rPr lang="ru-RU" sz="5400" baseline="30000" dirty="0">
                <a:solidFill>
                  <a:srgbClr val="002060"/>
                </a:solidFill>
                <a:effectLst>
                  <a:glow rad="63500">
                    <a:schemeClr val="bg1"/>
                  </a:glow>
                </a:effectLst>
                <a:latin typeface="Arial" panose="020B0604020202020204" pitchFamily="34" charset="0"/>
              </a:rPr>
              <a:t>30</a:t>
            </a:r>
            <a:r>
              <a:rPr lang="ru-RU" sz="5400" dirty="0">
                <a:solidFill>
                  <a:srgbClr val="002060"/>
                </a:solidFill>
                <a:effectLst>
                  <a:glow rad="63500">
                    <a:schemeClr val="bg1"/>
                  </a:glow>
                </a:effectLst>
                <a:latin typeface="Arial" panose="020B0604020202020204" pitchFamily="34" charset="0"/>
              </a:rPr>
              <a:t> </a:t>
            </a:r>
            <a:r>
              <a:rPr lang="en-US" sz="5400" dirty="0">
                <a:solidFill>
                  <a:srgbClr val="002060"/>
                </a:solidFill>
                <a:effectLst>
                  <a:glow rad="63500">
                    <a:schemeClr val="bg1"/>
                  </a:glow>
                </a:effectLst>
                <a:latin typeface="Arial" panose="020B0604020202020204" pitchFamily="34" charset="0"/>
              </a:rPr>
              <a:t>Hear the supplication of your servant and of your people Israel when they pray toward this place. Hear from heaven, your dwelling place, and when you hear, forgive</a:t>
            </a:r>
            <a:r>
              <a:rPr lang="ru-RU" sz="5400" dirty="0">
                <a:solidFill>
                  <a:srgbClr val="00206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32854275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95534" y="742949"/>
            <a:ext cx="9048466" cy="5457825"/>
          </a:xfrm>
        </p:spPr>
        <p:txBody>
          <a:bodyPr>
            <a:noAutofit/>
          </a:bodyPr>
          <a:lstStyle/>
          <a:p>
            <a:r>
              <a:rPr lang="ru-RU" sz="5400" baseline="30000" dirty="0">
                <a:solidFill>
                  <a:srgbClr val="C00000"/>
                </a:solidFill>
                <a:effectLst>
                  <a:glow rad="63500">
                    <a:schemeClr val="bg1"/>
                  </a:glow>
                </a:effectLst>
                <a:latin typeface="Arial" panose="020B0604020202020204" pitchFamily="34" charset="0"/>
              </a:rPr>
              <a:t>22</a:t>
            </a:r>
            <a:r>
              <a:rPr lang="ru-RU" sz="5400" dirty="0">
                <a:solidFill>
                  <a:srgbClr val="C00000"/>
                </a:solidFill>
                <a:effectLst>
                  <a:glow rad="63500">
                    <a:schemeClr val="bg1"/>
                  </a:glow>
                </a:effectLst>
                <a:latin typeface="Arial" panose="020B0604020202020204" pitchFamily="34" charset="0"/>
              </a:rPr>
              <a:t> </a:t>
            </a:r>
            <a:r>
              <a:rPr lang="en-US" sz="5400" dirty="0">
                <a:solidFill>
                  <a:srgbClr val="C00000"/>
                </a:solidFill>
                <a:effectLst>
                  <a:glow rad="63500">
                    <a:schemeClr val="bg1"/>
                  </a:glow>
                </a:effectLst>
                <a:latin typeface="Arial" panose="020B0604020202020204" pitchFamily="34" charset="0"/>
              </a:rPr>
              <a:t>Then Solomon stood before the altar of the Lord in front of the whole assembly of Israel, spread out his hands toward heaven</a:t>
            </a:r>
            <a:r>
              <a:rPr lang="ru-RU" sz="5400" dirty="0">
                <a:solidFill>
                  <a:srgbClr val="C0000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231489588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9358"/>
          </a:xfrm>
          <a:prstGeom prst="rect">
            <a:avLst/>
          </a:prstGeom>
        </p:spPr>
      </p:pic>
      <p:sp>
        <p:nvSpPr>
          <p:cNvPr id="2" name="Заголовок 1"/>
          <p:cNvSpPr>
            <a:spLocks noGrp="1"/>
          </p:cNvSpPr>
          <p:nvPr>
            <p:ph type="title"/>
          </p:nvPr>
        </p:nvSpPr>
        <p:spPr>
          <a:xfrm>
            <a:off x="0" y="1131094"/>
            <a:ext cx="9362364" cy="4472328"/>
          </a:xfrm>
        </p:spPr>
        <p:txBody>
          <a:bodyPr>
            <a:noAutofit/>
          </a:bodyPr>
          <a:lstStyle/>
          <a:p>
            <a:r>
              <a:rPr lang="ru-RU" sz="5200" baseline="30000" dirty="0">
                <a:solidFill>
                  <a:srgbClr val="FFFF00"/>
                </a:solidFill>
                <a:effectLst>
                  <a:glow rad="63500">
                    <a:schemeClr val="tx1"/>
                  </a:glow>
                </a:effectLst>
                <a:latin typeface="Arial" panose="020B0604020202020204" pitchFamily="34" charset="0"/>
              </a:rPr>
              <a:t>23</a:t>
            </a:r>
            <a:r>
              <a:rPr lang="ru-RU" sz="5200" dirty="0">
                <a:solidFill>
                  <a:srgbClr val="FFFF00"/>
                </a:solidFill>
                <a:effectLst>
                  <a:glow rad="63500">
                    <a:schemeClr val="tx1"/>
                  </a:glow>
                </a:effectLst>
                <a:latin typeface="Arial" panose="020B0604020202020204" pitchFamily="34" charset="0"/>
              </a:rPr>
              <a:t> </a:t>
            </a:r>
            <a:r>
              <a:rPr lang="en-US" sz="5200" dirty="0">
                <a:solidFill>
                  <a:srgbClr val="FFFF00"/>
                </a:solidFill>
                <a:effectLst>
                  <a:glow rad="63500">
                    <a:schemeClr val="tx1"/>
                  </a:glow>
                </a:effectLst>
                <a:latin typeface="Arial" panose="020B0604020202020204" pitchFamily="34" charset="0"/>
              </a:rPr>
              <a:t>and said:</a:t>
            </a:r>
            <a:br>
              <a:rPr lang="en-US" sz="5200" dirty="0">
                <a:solidFill>
                  <a:srgbClr val="FFFF00"/>
                </a:solidFill>
                <a:effectLst>
                  <a:glow rad="63500">
                    <a:schemeClr val="tx1"/>
                  </a:glow>
                </a:effectLst>
                <a:latin typeface="Arial" panose="020B0604020202020204" pitchFamily="34" charset="0"/>
              </a:rPr>
            </a:br>
            <a:r>
              <a:rPr lang="en-US" sz="5200" dirty="0">
                <a:solidFill>
                  <a:srgbClr val="FFFF00"/>
                </a:solidFill>
                <a:effectLst>
                  <a:glow rad="63500">
                    <a:schemeClr val="tx1"/>
                  </a:glow>
                </a:effectLst>
                <a:latin typeface="Arial" panose="020B0604020202020204" pitchFamily="34" charset="0"/>
              </a:rPr>
              <a:t>“Lord, the God of Israel, there is no God like you in heaven above or on earth below—you who keep your covenant of love with your servants who continue wholeheartedly in your way</a:t>
            </a:r>
            <a:r>
              <a:rPr lang="ru-RU" sz="5200" dirty="0">
                <a:solidFill>
                  <a:srgbClr val="FFFF00"/>
                </a:solidFill>
                <a:effectLst>
                  <a:glow rad="63500">
                    <a:schemeClr val="tx1"/>
                  </a:glow>
                </a:effectLst>
                <a:latin typeface="Arial" panose="020B0604020202020204" pitchFamily="34" charset="0"/>
              </a:rPr>
              <a:t>;</a:t>
            </a:r>
          </a:p>
        </p:txBody>
      </p:sp>
    </p:spTree>
    <p:extLst>
      <p:ext uri="{BB962C8B-B14F-4D97-AF65-F5344CB8AC3E}">
        <p14:creationId xmlns:p14="http://schemas.microsoft.com/office/powerpoint/2010/main" val="239775563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18364" y="762000"/>
            <a:ext cx="8789157" cy="5353050"/>
          </a:xfrm>
          <a:effectLst>
            <a:glow rad="127000">
              <a:schemeClr val="accent1">
                <a:lumMod val="50000"/>
              </a:schemeClr>
            </a:glow>
          </a:effectLst>
        </p:spPr>
        <p:txBody>
          <a:bodyPr>
            <a:noAutofit/>
          </a:bodyPr>
          <a:lstStyle/>
          <a:p>
            <a:r>
              <a:rPr lang="ru-RU" sz="5400" baseline="30000" dirty="0">
                <a:solidFill>
                  <a:srgbClr val="002060"/>
                </a:solidFill>
                <a:effectLst>
                  <a:glow rad="63500">
                    <a:schemeClr val="bg1"/>
                  </a:glow>
                </a:effectLst>
                <a:latin typeface="Arial" panose="020B0604020202020204" pitchFamily="34" charset="0"/>
              </a:rPr>
              <a:t>24</a:t>
            </a:r>
            <a:r>
              <a:rPr lang="ru-RU" sz="5400" dirty="0">
                <a:solidFill>
                  <a:srgbClr val="002060"/>
                </a:solidFill>
                <a:effectLst>
                  <a:glow rad="63500">
                    <a:schemeClr val="bg1"/>
                  </a:glow>
                </a:effectLst>
                <a:latin typeface="Arial" panose="020B0604020202020204" pitchFamily="34" charset="0"/>
              </a:rPr>
              <a:t> </a:t>
            </a:r>
            <a:r>
              <a:rPr lang="en-US" sz="5400" dirty="0">
                <a:solidFill>
                  <a:srgbClr val="002060"/>
                </a:solidFill>
                <a:effectLst>
                  <a:glow rad="63500">
                    <a:schemeClr val="bg1"/>
                  </a:glow>
                </a:effectLst>
                <a:latin typeface="Arial" panose="020B0604020202020204" pitchFamily="34" charset="0"/>
              </a:rPr>
              <a:t>You have kept your promise to your servant David my father; with your mouth you have promised and with your hand you have fulfilled it—as it is today</a:t>
            </a:r>
            <a:r>
              <a:rPr lang="ru-RU" sz="5400" dirty="0">
                <a:solidFill>
                  <a:srgbClr val="00206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34153802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0" y="514349"/>
            <a:ext cx="9144000" cy="5934075"/>
          </a:xfrm>
        </p:spPr>
        <p:txBody>
          <a:bodyPr>
            <a:noAutofit/>
          </a:bodyPr>
          <a:lstStyle/>
          <a:p>
            <a:r>
              <a:rPr lang="ru-RU" sz="5000" baseline="30000" dirty="0">
                <a:solidFill>
                  <a:srgbClr val="002060"/>
                </a:solidFill>
                <a:effectLst>
                  <a:glow rad="63500">
                    <a:schemeClr val="bg1"/>
                  </a:glow>
                </a:effectLst>
                <a:latin typeface="Arial" panose="020B0604020202020204" pitchFamily="34" charset="0"/>
              </a:rPr>
              <a:t>25</a:t>
            </a:r>
            <a:r>
              <a:rPr lang="ru-RU" sz="5000" dirty="0">
                <a:solidFill>
                  <a:srgbClr val="002060"/>
                </a:solidFill>
                <a:effectLst>
                  <a:glow rad="63500">
                    <a:schemeClr val="bg1"/>
                  </a:glow>
                </a:effectLst>
                <a:latin typeface="Arial" panose="020B0604020202020204" pitchFamily="34" charset="0"/>
              </a:rPr>
              <a:t> </a:t>
            </a:r>
            <a:r>
              <a:rPr lang="en-US" sz="5000" dirty="0">
                <a:solidFill>
                  <a:srgbClr val="002060"/>
                </a:solidFill>
                <a:effectLst>
                  <a:glow rad="63500">
                    <a:schemeClr val="bg1"/>
                  </a:glow>
                </a:effectLst>
                <a:latin typeface="Arial" panose="020B0604020202020204" pitchFamily="34" charset="0"/>
              </a:rPr>
              <a:t>Now Lord, the God of Israel, keep for your servant David my father the promises you made to him when you said, ‘You shall never fail to have a successor to sit before me on the throne of Israel, if only your descendants are careful in all they do to walk before me faithfully as you have done</a:t>
            </a:r>
            <a:r>
              <a:rPr lang="ru-RU" sz="5000" dirty="0">
                <a:solidFill>
                  <a:srgbClr val="002060"/>
                </a:solidFill>
                <a:effectLst>
                  <a:glow rad="63500">
                    <a:schemeClr val="bg1"/>
                  </a:glow>
                </a:effectLst>
                <a:latin typeface="Arial" panose="020B0604020202020204" pitchFamily="34" charset="0"/>
              </a:rPr>
              <a:t>, </a:t>
            </a:r>
          </a:p>
        </p:txBody>
      </p:sp>
    </p:spTree>
    <p:extLst>
      <p:ext uri="{BB962C8B-B14F-4D97-AF65-F5344CB8AC3E}">
        <p14:creationId xmlns:p14="http://schemas.microsoft.com/office/powerpoint/2010/main" val="6353405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Заголовок 1"/>
          <p:cNvSpPr>
            <a:spLocks noGrp="1"/>
          </p:cNvSpPr>
          <p:nvPr>
            <p:ph type="title"/>
          </p:nvPr>
        </p:nvSpPr>
        <p:spPr>
          <a:xfrm>
            <a:off x="163773" y="673100"/>
            <a:ext cx="8884693" cy="5499100"/>
          </a:xfrm>
        </p:spPr>
        <p:txBody>
          <a:bodyPr>
            <a:normAutofit/>
          </a:bodyPr>
          <a:lstStyle/>
          <a:p>
            <a:r>
              <a:rPr lang="ru-RU" sz="6000" baseline="30000" dirty="0">
                <a:solidFill>
                  <a:srgbClr val="002060"/>
                </a:solidFill>
                <a:effectLst>
                  <a:glow rad="63500">
                    <a:schemeClr val="bg1"/>
                  </a:glow>
                </a:effectLst>
                <a:latin typeface="Arial" panose="020B0604020202020204" pitchFamily="34" charset="0"/>
              </a:rPr>
              <a:t>26</a:t>
            </a:r>
            <a:r>
              <a:rPr lang="ru-RU" sz="6000" dirty="0">
                <a:solidFill>
                  <a:srgbClr val="002060"/>
                </a:solidFill>
                <a:effectLst>
                  <a:glow rad="63500">
                    <a:schemeClr val="bg1"/>
                  </a:glow>
                </a:effectLst>
                <a:latin typeface="Arial" panose="020B0604020202020204" pitchFamily="34" charset="0"/>
              </a:rPr>
              <a:t> </a:t>
            </a:r>
            <a:r>
              <a:rPr lang="en-US" sz="6000" dirty="0">
                <a:solidFill>
                  <a:srgbClr val="002060"/>
                </a:solidFill>
                <a:effectLst>
                  <a:glow rad="63500">
                    <a:schemeClr val="bg1"/>
                  </a:glow>
                </a:effectLst>
                <a:latin typeface="Arial" panose="020B0604020202020204" pitchFamily="34" charset="0"/>
              </a:rPr>
              <a:t>And now, God of Israel, let your word that you promised your servant David my father come true</a:t>
            </a:r>
            <a:r>
              <a:rPr lang="ru-RU" sz="6000" dirty="0">
                <a:solidFill>
                  <a:srgbClr val="00206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14030919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28650" y="704849"/>
            <a:ext cx="7886700" cy="5572125"/>
          </a:xfrm>
        </p:spPr>
        <p:txBody>
          <a:bodyPr>
            <a:normAutofit fontScale="90000"/>
          </a:bodyPr>
          <a:lstStyle/>
          <a:p>
            <a:r>
              <a:rPr lang="ru-RU" sz="6000" baseline="30000" dirty="0">
                <a:solidFill>
                  <a:srgbClr val="002060"/>
                </a:solidFill>
                <a:effectLst>
                  <a:glow rad="63500">
                    <a:schemeClr val="bg1"/>
                  </a:glow>
                </a:effectLst>
                <a:latin typeface="Arial" panose="020B0604020202020204" pitchFamily="34" charset="0"/>
              </a:rPr>
              <a:t>27</a:t>
            </a:r>
            <a:r>
              <a:rPr lang="ru-RU" sz="6000" dirty="0">
                <a:solidFill>
                  <a:srgbClr val="002060"/>
                </a:solidFill>
                <a:effectLst>
                  <a:glow rad="63500">
                    <a:schemeClr val="bg1"/>
                  </a:glow>
                </a:effectLst>
                <a:latin typeface="Arial" panose="020B0604020202020204" pitchFamily="34" charset="0"/>
              </a:rPr>
              <a:t> </a:t>
            </a:r>
            <a:r>
              <a:rPr lang="en-US" sz="6000" dirty="0">
                <a:solidFill>
                  <a:srgbClr val="002060"/>
                </a:solidFill>
                <a:effectLst>
                  <a:glow rad="63500">
                    <a:schemeClr val="bg1"/>
                  </a:glow>
                </a:effectLst>
                <a:latin typeface="Arial" panose="020B0604020202020204" pitchFamily="34" charset="0"/>
              </a:rPr>
              <a:t>But will God really dwell on earth? The heavens, even the highest heaven, cannot contain you. How much less this temple I have built</a:t>
            </a:r>
            <a:r>
              <a:rPr lang="ru-RU" sz="6000" dirty="0">
                <a:solidFill>
                  <a:srgbClr val="00206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244794139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87387" y="762000"/>
            <a:ext cx="7769225" cy="5353050"/>
          </a:xfrm>
          <a:effectLst>
            <a:glow rad="127000">
              <a:schemeClr val="accent1">
                <a:lumMod val="50000"/>
              </a:schemeClr>
            </a:glow>
          </a:effectLst>
        </p:spPr>
        <p:txBody>
          <a:bodyPr>
            <a:normAutofit fontScale="90000"/>
          </a:bodyPr>
          <a:lstStyle/>
          <a:p>
            <a:r>
              <a:rPr lang="ru-RU" sz="6000" baseline="30000" dirty="0">
                <a:solidFill>
                  <a:srgbClr val="002060"/>
                </a:solidFill>
                <a:effectLst>
                  <a:glow rad="63500">
                    <a:schemeClr val="bg1"/>
                  </a:glow>
                </a:effectLst>
                <a:latin typeface="Arial" panose="020B0604020202020204" pitchFamily="34" charset="0"/>
              </a:rPr>
              <a:t>28</a:t>
            </a:r>
            <a:r>
              <a:rPr lang="ru-RU" sz="6000" dirty="0">
                <a:solidFill>
                  <a:srgbClr val="002060"/>
                </a:solidFill>
                <a:effectLst>
                  <a:glow rad="63500">
                    <a:schemeClr val="bg1"/>
                  </a:glow>
                </a:effectLst>
                <a:latin typeface="Arial" panose="020B0604020202020204" pitchFamily="34" charset="0"/>
              </a:rPr>
              <a:t> </a:t>
            </a:r>
            <a:r>
              <a:rPr lang="en-US" sz="6000" dirty="0">
                <a:solidFill>
                  <a:srgbClr val="002060"/>
                </a:solidFill>
                <a:effectLst>
                  <a:glow rad="63500">
                    <a:schemeClr val="bg1"/>
                  </a:glow>
                </a:effectLst>
                <a:latin typeface="Arial" panose="020B0604020202020204" pitchFamily="34" charset="0"/>
              </a:rPr>
              <a:t>Yet give attention to your servant’s prayer and his plea for mercy, Lord my God. Hear the cry and the prayer that your servant is praying in your presence this day</a:t>
            </a:r>
            <a:r>
              <a:rPr lang="ru-RU" sz="6000" dirty="0">
                <a:solidFill>
                  <a:srgbClr val="00206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192150529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95534" y="514349"/>
            <a:ext cx="9048466" cy="5934075"/>
          </a:xfrm>
        </p:spPr>
        <p:txBody>
          <a:bodyPr>
            <a:noAutofit/>
          </a:bodyPr>
          <a:lstStyle/>
          <a:p>
            <a:r>
              <a:rPr lang="ru-RU" sz="5400" dirty="0">
                <a:solidFill>
                  <a:srgbClr val="002060"/>
                </a:solidFill>
                <a:effectLst>
                  <a:glow rad="63500">
                    <a:schemeClr val="bg1"/>
                  </a:glow>
                </a:effectLst>
                <a:latin typeface="Arial" panose="020B0604020202020204" pitchFamily="34" charset="0"/>
              </a:rPr>
              <a:t>29 </a:t>
            </a:r>
            <a:r>
              <a:rPr lang="en-US" sz="5400" dirty="0">
                <a:solidFill>
                  <a:srgbClr val="002060"/>
                </a:solidFill>
                <a:effectLst>
                  <a:glow rad="63500">
                    <a:schemeClr val="bg1"/>
                  </a:glow>
                </a:effectLst>
                <a:latin typeface="Arial" panose="020B0604020202020204" pitchFamily="34" charset="0"/>
              </a:rPr>
              <a:t>May your eyes be open toward this temple night and day, this place of which you said, ‘My Name shall be there,’ so that you will hear the prayer your servant prays toward this place</a:t>
            </a:r>
            <a:r>
              <a:rPr lang="ru-RU" sz="5400" dirty="0">
                <a:solidFill>
                  <a:srgbClr val="00206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3636449036"/>
      </p:ext>
    </p:extLst>
  </p:cSld>
  <p:clrMapOvr>
    <a:masterClrMapping/>
  </p:clrMapOvr>
  <p:transition spd="med"/>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250</TotalTime>
  <Words>339</Words>
  <Application>Microsoft Office PowerPoint</Application>
  <PresentationFormat>Екран (4:3)</PresentationFormat>
  <Paragraphs>11</Paragraphs>
  <Slides>10</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Calibri</vt:lpstr>
      <vt:lpstr>Calibri Light</vt:lpstr>
      <vt:lpstr>Тема Office</vt:lpstr>
      <vt:lpstr>The Ark Brought to the Temple</vt:lpstr>
      <vt:lpstr>22 Then Solomon stood before the altar of the Lord in front of the whole assembly of Israel, spread out his hands toward heaven,</vt:lpstr>
      <vt:lpstr>23 and said: “Lord, the God of Israel, there is no God like you in heaven above or on earth below—you who keep your covenant of love with your servants who continue wholeheartedly in your way;</vt:lpstr>
      <vt:lpstr>24 You have kept your promise to your servant David my father; with your mouth you have promised and with your hand you have fulfilled it—as it is today.</vt:lpstr>
      <vt:lpstr>25 Now Lord, the God of Israel, keep for your servant David my father the promises you made to him when you said, ‘You shall never fail to have a successor to sit before me on the throne of Israel, if only your descendants are careful in all they do to walk before me faithfully as you have done, </vt:lpstr>
      <vt:lpstr>26 And now, God of Israel, let your word that you promised your servant David my father come true!</vt:lpstr>
      <vt:lpstr>27 But will God really dwell on earth? The heavens, even the highest heaven, cannot contain you. How much less this temple I have built!</vt:lpstr>
      <vt:lpstr>28 Yet give attention to your servant’s prayer and his plea for mercy, Lord my God. Hear the cry and the prayer that your servant is praying in your presence this day!</vt:lpstr>
      <vt:lpstr>29 May your eyes be open toward this temple night and day, this place of which you said, ‘My Name shall be there,’ so that you will hear the prayer your servant prays toward this place.</vt:lpstr>
      <vt:lpstr>30 Hear the supplication of your servant and of your people Israel when they pray toward this place. Hear from heaven, your dwelling place, and when you hear, forgive!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Пісня Мойсея</dc:title>
  <dc:creator>Обліковий запис Microsoft</dc:creator>
  <cp:lastModifiedBy>Dubenchuk Ivanka</cp:lastModifiedBy>
  <cp:revision>20</cp:revision>
  <dcterms:created xsi:type="dcterms:W3CDTF">2025-09-05T14:28:00Z</dcterms:created>
  <dcterms:modified xsi:type="dcterms:W3CDTF">2025-10-16T14:19:26Z</dcterms:modified>
</cp:coreProperties>
</file>